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7" r:id="rId2"/>
    <p:sldId id="351" r:id="rId3"/>
    <p:sldId id="352" r:id="rId4"/>
    <p:sldId id="345" r:id="rId5"/>
    <p:sldId id="354" r:id="rId6"/>
    <p:sldId id="353" r:id="rId7"/>
    <p:sldId id="355" r:id="rId8"/>
    <p:sldId id="356" r:id="rId9"/>
    <p:sldId id="357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>
          <p15:clr>
            <a:srgbClr val="A4A3A4"/>
          </p15:clr>
        </p15:guide>
        <p15:guide id="2" orient="horz" pos="3430">
          <p15:clr>
            <a:srgbClr val="A4A3A4"/>
          </p15:clr>
        </p15:guide>
        <p15:guide id="3" pos="5647">
          <p15:clr>
            <a:srgbClr val="A4A3A4"/>
          </p15:clr>
        </p15:guide>
        <p15:guide id="4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 scaleToFitPaper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ABFFC5"/>
    <a:srgbClr val="CC9900"/>
    <a:srgbClr val="FFC423"/>
    <a:srgbClr val="FFCC00"/>
    <a:srgbClr val="FFE089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050" autoAdjust="0"/>
    <p:restoredTop sz="64188" autoAdjust="0"/>
  </p:normalViewPr>
  <p:slideViewPr>
    <p:cSldViewPr snapToGrid="0">
      <p:cViewPr varScale="1">
        <p:scale>
          <a:sx n="83" d="100"/>
          <a:sy n="83" d="100"/>
        </p:scale>
        <p:origin x="1782" y="90"/>
      </p:cViewPr>
      <p:guideLst>
        <p:guide orient="horz" pos="663"/>
        <p:guide orient="horz" pos="3430"/>
        <p:guide pos="5647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268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5D9A3B6-ADA5-4AA8-BCCC-44AAB2583C34}" type="datetime1">
              <a:rPr lang="en-NZ"/>
              <a:pPr>
                <a:defRPr/>
              </a:pPr>
              <a:t>25/04/2016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A8F2317-79DC-49CF-B832-EEBBE0737E81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6365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2735294-91E8-43F7-A684-6A0FD2BC6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40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1200" b="0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2E9A7ED-6813-4076-B63E-9EA359B03AD0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0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tree test,</a:t>
            </a:r>
            <a:r>
              <a:rPr lang="en-US" baseline="0" dirty="0"/>
              <a:t> we show our participant a text version of the headings and subheadings of our site – the “skeleton” of our navigation.</a:t>
            </a:r>
          </a:p>
          <a:p>
            <a:endParaRPr lang="en-US" baseline="0" dirty="0"/>
          </a:p>
          <a:p>
            <a:r>
              <a:rPr lang="en-US" baseline="0" dirty="0"/>
              <a:t>We give them something specific to look for, then we let them click down through the headings and subheadings until they find an answer.</a:t>
            </a:r>
          </a:p>
          <a:p>
            <a:endParaRPr lang="en-US" baseline="0" dirty="0"/>
          </a:p>
          <a:p>
            <a:r>
              <a:rPr lang="en-US" baseline="0" dirty="0"/>
              <a:t>The software tracks where they click, where they backtrack, and long it takes them for each task.</a:t>
            </a:r>
          </a:p>
          <a:p>
            <a:endParaRPr lang="en-US" baseline="0" dirty="0"/>
          </a:p>
          <a:p>
            <a:r>
              <a:rPr lang="en-US" baseline="0" dirty="0"/>
              <a:t>After we test about 50 users, we can see patterns emerging in where they succeeded, where they failed, and which headings caused problems.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735294-91E8-43F7-A684-6A0FD2BC6B9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4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735294-91E8-43F7-A684-6A0FD2BC6B9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8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735294-91E8-43F7-A684-6A0FD2BC6B9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5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Both new designs performed better than the existing site tree.</a:t>
            </a:r>
          </a:p>
          <a:p>
            <a:endParaRPr lang="en-US" baseline="0" dirty="0"/>
          </a:p>
          <a:p>
            <a:r>
              <a:rPr lang="en-US" baseline="0" dirty="0"/>
              <a:t>The audience-centric design was the most effective for all user groups.</a:t>
            </a:r>
          </a:p>
          <a:p>
            <a:endParaRPr lang="en-US" baseline="0" dirty="0"/>
          </a:p>
          <a:p>
            <a:r>
              <a:rPr lang="en-US" baseline="0" dirty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735294-91E8-43F7-A684-6A0FD2BC6B9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0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735294-91E8-43F7-A684-6A0FD2BC6B9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85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735294-91E8-43F7-A684-6A0FD2BC6B9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57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735294-91E8-43F7-A684-6A0FD2BC6B9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baseline="-25000" dirty="0">
              <a:solidFill>
                <a:srgbClr val="2626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68313" y="1052513"/>
            <a:ext cx="8255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9495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2417"/>
            <a:ext cx="8229320" cy="4678871"/>
          </a:xfrm>
        </p:spPr>
        <p:txBody>
          <a:bodyPr/>
          <a:lstStyle>
            <a:lvl1pPr indent="-250825">
              <a:spcBef>
                <a:spcPts val="1200"/>
              </a:spcBef>
              <a:buClr>
                <a:srgbClr val="92D050"/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800"/>
              </a:spcBef>
              <a:buClr>
                <a:srgbClr val="92D050"/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buClr>
                <a:srgbClr val="92D050"/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Clr>
                <a:srgbClr val="92D050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F18B974-FFB7-4E52-AE60-2B7311BF7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13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F18B974-FFB7-4E52-AE60-2B7311BF7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02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44988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baseline="-25000" dirty="0">
              <a:solidFill>
                <a:srgbClr val="2626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8313" y="1268413"/>
            <a:ext cx="8255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39583"/>
            <a:ext cx="8260081" cy="922337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573600" y="770832"/>
            <a:ext cx="228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Acme Supply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93574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7F53930-E13B-446A-A010-DD52DBEBF5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3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charset="0"/>
          <a:ea typeface="ＭＳ Ｐゴシック" charset="-128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charset="0"/>
          <a:ea typeface="ＭＳ Ｐゴシック" charset="-128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charset="0"/>
          <a:ea typeface="ＭＳ Ｐゴシック" charset="-128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charset="0"/>
          <a:ea typeface="ＭＳ Ｐゴシック" charset="-128"/>
          <a:cs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250825" indent="-250825" algn="l" rtl="0" eaLnBrk="0" fontAlgn="base" hangingPunct="0">
        <a:spcBef>
          <a:spcPts val="1200"/>
        </a:spcBef>
        <a:spcAft>
          <a:spcPct val="0"/>
        </a:spcAft>
        <a:buClr>
          <a:srgbClr val="FFC423"/>
        </a:buClr>
        <a:buFont typeface="Wingdings" pitchFamily="2" charset="2"/>
        <a:buChar char="§"/>
        <a:defRPr sz="28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503238" indent="-255588" algn="l" rtl="0" eaLnBrk="0" fontAlgn="base" hangingPunct="0">
        <a:spcBef>
          <a:spcPts val="800"/>
        </a:spcBef>
        <a:spcAft>
          <a:spcPct val="0"/>
        </a:spcAft>
        <a:buClr>
          <a:srgbClr val="FFC423"/>
        </a:buClr>
        <a:buFont typeface="Wingdings" pitchFamily="2" charset="2"/>
        <a:buChar char="§"/>
        <a:defRPr sz="24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719138" indent="-228600" algn="l" rtl="0" eaLnBrk="0" fontAlgn="base" hangingPunct="0">
        <a:spcBef>
          <a:spcPct val="20000"/>
        </a:spcBef>
        <a:spcAft>
          <a:spcPct val="0"/>
        </a:spcAft>
        <a:buClr>
          <a:srgbClr val="FFC423"/>
        </a:buClr>
        <a:buFont typeface="Wingdings" pitchFamily="2" charset="2"/>
        <a:buChar char="§"/>
        <a:defRPr sz="20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971550" indent="-228600" algn="l" rtl="0" eaLnBrk="0" fontAlgn="base" hangingPunct="0">
        <a:spcBef>
          <a:spcPct val="20000"/>
        </a:spcBef>
        <a:spcAft>
          <a:spcPct val="0"/>
        </a:spcAft>
        <a:buClr>
          <a:srgbClr val="FFC423"/>
        </a:buClr>
        <a:buFont typeface="Wingdings" pitchFamily="2" charset="2"/>
        <a:buChar char="§"/>
        <a:defRPr sz="14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Tahom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491001" y="1695122"/>
            <a:ext cx="8259763" cy="1177815"/>
          </a:xfrm>
        </p:spPr>
        <p:txBody>
          <a:bodyPr/>
          <a:lstStyle/>
          <a:p>
            <a:r>
              <a:rPr lang="en-US" sz="5400" dirty="0"/>
              <a:t>Tree testing results</a:t>
            </a:r>
            <a:endParaRPr lang="en-NZ" sz="2000" dirty="0"/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491002" y="4441166"/>
            <a:ext cx="3977482" cy="82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NZ" sz="2400" dirty="0"/>
              <a:t>John Smith</a:t>
            </a:r>
            <a:endParaRPr lang="en-NZ" sz="1600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4759783" y="4441166"/>
            <a:ext cx="3986087" cy="82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NZ" sz="2400" dirty="0"/>
              <a:t>Feb 2016</a:t>
            </a:r>
            <a:endParaRPr lang="en-NZ" sz="1600" dirty="0"/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491001" y="2977959"/>
            <a:ext cx="8259763" cy="95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charset="0"/>
                <a:ea typeface="ＭＳ Ｐゴシック" charset="-128"/>
                <a:cs typeface="Tahoma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>
                <a:solidFill>
                  <a:schemeClr val="tx1"/>
                </a:solidFill>
              </a:rPr>
              <a:t>Website Redesign</a:t>
            </a:r>
            <a:endParaRPr lang="en-NZ" sz="1600" b="1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we tested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3 site trees with deliberate variations</a:t>
            </a:r>
          </a:p>
          <a:p>
            <a:pPr lvl="1"/>
            <a:r>
              <a:rPr lang="en-CA" dirty="0"/>
              <a:t>Tree 0 = existing site</a:t>
            </a:r>
          </a:p>
          <a:p>
            <a:pPr lvl="1"/>
            <a:r>
              <a:rPr lang="en-CA" dirty="0"/>
              <a:t>Tree 1 = new audience-centric design</a:t>
            </a:r>
          </a:p>
          <a:p>
            <a:pPr lvl="1"/>
            <a:r>
              <a:rPr lang="en-CA" dirty="0"/>
              <a:t>Tree 2 = new action-centric design</a:t>
            </a:r>
            <a:br>
              <a:rPr lang="en-CA" dirty="0"/>
            </a:br>
            <a:endParaRPr lang="en-CA" dirty="0"/>
          </a:p>
          <a:p>
            <a:r>
              <a:rPr lang="en-CA" dirty="0"/>
              <a:t>18 tasks spread across customer segments</a:t>
            </a:r>
            <a:br>
              <a:rPr lang="en-CA" dirty="0"/>
            </a:br>
            <a:endParaRPr lang="en-CA" dirty="0"/>
          </a:p>
          <a:p>
            <a:r>
              <a:rPr lang="en-CA" dirty="0"/>
              <a:t>50-60 participants per tree</a:t>
            </a:r>
          </a:p>
          <a:p>
            <a:pPr lvl="1"/>
            <a:r>
              <a:rPr lang="en-CA" dirty="0"/>
              <a:t>90% residential customers (existing or prospective)</a:t>
            </a:r>
          </a:p>
        </p:txBody>
      </p:sp>
    </p:spTree>
    <p:extLst>
      <p:ext uri="{BB962C8B-B14F-4D97-AF65-F5344CB8AC3E}">
        <p14:creationId xmlns:p14="http://schemas.microsoft.com/office/powerpoint/2010/main" val="35748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tested the designs</a:t>
            </a:r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8"/>
          <a:stretch/>
        </p:blipFill>
        <p:spPr bwMode="auto">
          <a:xfrm>
            <a:off x="270225" y="1231901"/>
            <a:ext cx="3966109" cy="536733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647" y="1231901"/>
            <a:ext cx="4405273" cy="300443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780" y="4520963"/>
            <a:ext cx="2627454" cy="207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14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site trees we tested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244929" y="1344437"/>
            <a:ext cx="296778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latin typeface="+mj-lt"/>
              </a:rPr>
              <a:t>Current site</a:t>
            </a:r>
            <a:br>
              <a:rPr lang="en-NZ" sz="2400" b="1" dirty="0">
                <a:latin typeface="Arial Narrow" panose="020B0606020202030204" pitchFamily="34" charset="0"/>
              </a:rPr>
            </a:br>
            <a:endParaRPr lang="en-NZ" sz="12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Why join us?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Residential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Agribusiness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Residential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Join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Offers</a:t>
            </a:r>
            <a:endParaRPr lang="en-NZ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Save energy &amp; money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Residential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My account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My bill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About 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3651" y="1344435"/>
            <a:ext cx="2855782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b="1" dirty="0">
                <a:latin typeface="+mj-lt"/>
              </a:rPr>
              <a:t>Audience-centric</a:t>
            </a:r>
            <a:br>
              <a:rPr lang="en-NZ" sz="2400" b="1" dirty="0">
                <a:latin typeface="+mj-lt"/>
              </a:rPr>
            </a:br>
            <a:endParaRPr lang="en-NZ" sz="12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solidFill>
                  <a:srgbClr val="000000"/>
                </a:solidFill>
                <a:latin typeface="Arial Narrow" panose="020B0606020202030204" pitchFamily="34" charset="0"/>
              </a:rPr>
              <a:t>Residential</a:t>
            </a:r>
            <a:endParaRPr lang="en-NZ" b="1" dirty="0"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Plans and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Offers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etc.</a:t>
            </a:r>
            <a:endParaRPr lang="en-NZ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Small 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Plans and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etc.</a:t>
            </a:r>
            <a:endParaRPr lang="en-NZ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Corporate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Products and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Farm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Plans and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etc.</a:t>
            </a:r>
            <a:endParaRPr lang="en-NZ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My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About 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6415" y="1344436"/>
            <a:ext cx="29677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Action-centric</a:t>
            </a:r>
            <a:br>
              <a:rPr lang="en-US" sz="2400" b="1" dirty="0">
                <a:latin typeface="+mj-lt"/>
              </a:rPr>
            </a:br>
            <a:endParaRPr lang="en-NZ" sz="12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Join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Join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Moving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Plans and 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Residential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Business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Better off with 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Great online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Your account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My bill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How to pay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About us</a:t>
            </a:r>
          </a:p>
        </p:txBody>
      </p:sp>
    </p:spTree>
    <p:extLst>
      <p:ext uri="{BB962C8B-B14F-4D97-AF65-F5344CB8AC3E}">
        <p14:creationId xmlns:p14="http://schemas.microsoft.com/office/powerpoint/2010/main" val="74285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wanted to find out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more effective as the top-level buckets</a:t>
            </a:r>
          </a:p>
          <a:p>
            <a:pPr lvl="1"/>
            <a:r>
              <a:rPr lang="en-US" dirty="0"/>
              <a:t>Audience?</a:t>
            </a:r>
          </a:p>
          <a:p>
            <a:pPr lvl="1"/>
            <a:r>
              <a:rPr lang="en-US" dirty="0"/>
              <a:t>Actions?</a:t>
            </a:r>
          </a:p>
          <a:p>
            <a:r>
              <a:rPr lang="en-US" dirty="0"/>
              <a:t>Best to go with a shallow/wide tree, or deeper/narrower?</a:t>
            </a:r>
          </a:p>
          <a:p>
            <a:r>
              <a:rPr lang="en-US" dirty="0"/>
              <a:t>Did users understand the difference between “small/med business” and corporate?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2534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929" y="1344437"/>
            <a:ext cx="296778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latin typeface="+mj-lt"/>
              </a:rPr>
              <a:t>Current site</a:t>
            </a:r>
            <a:br>
              <a:rPr lang="en-NZ" sz="2400" b="1" dirty="0">
                <a:latin typeface="Arial Narrow" panose="020B0606020202030204" pitchFamily="34" charset="0"/>
              </a:rPr>
            </a:br>
            <a:endParaRPr lang="en-NZ" sz="12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Why join us?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Residential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Agribusiness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Residential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Join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Offers</a:t>
            </a:r>
            <a:endParaRPr lang="en-NZ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Save energy &amp; money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Residential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My account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My bill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About 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23651" y="1344435"/>
            <a:ext cx="2855782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b="1" dirty="0">
                <a:latin typeface="+mj-lt"/>
              </a:rPr>
              <a:t>Audience-centric</a:t>
            </a:r>
            <a:br>
              <a:rPr lang="en-NZ" sz="2400" b="1" dirty="0">
                <a:latin typeface="+mj-lt"/>
              </a:rPr>
            </a:br>
            <a:endParaRPr lang="en-NZ" sz="12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solidFill>
                  <a:srgbClr val="000000"/>
                </a:solidFill>
                <a:latin typeface="Arial Narrow" panose="020B0606020202030204" pitchFamily="34" charset="0"/>
              </a:rPr>
              <a:t>Residential</a:t>
            </a:r>
            <a:endParaRPr lang="en-NZ" b="1" dirty="0"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Plans and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Offers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etc.</a:t>
            </a:r>
            <a:endParaRPr lang="en-NZ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Small 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Plans and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etc.</a:t>
            </a:r>
            <a:endParaRPr lang="en-NZ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Corporate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Products and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Farm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Plans and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etc.</a:t>
            </a:r>
            <a:endParaRPr lang="en-NZ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My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About 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6415" y="1344436"/>
            <a:ext cx="29677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Action-centric</a:t>
            </a:r>
            <a:br>
              <a:rPr lang="en-US" sz="2400" b="1" dirty="0">
                <a:latin typeface="+mj-lt"/>
              </a:rPr>
            </a:br>
            <a:endParaRPr lang="en-NZ" sz="12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Join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Join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Moving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Plans and 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Residential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Business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Better off with 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Great online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Your account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My bill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Arial Narrow" panose="020B0606020202030204" pitchFamily="34" charset="0"/>
              </a:rPr>
              <a:t>How to pay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etc.</a:t>
            </a:r>
            <a:endParaRPr lang="en-NZ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>
                <a:latin typeface="Arial Narrow" panose="020B0606020202030204" pitchFamily="34" charset="0"/>
              </a:rPr>
              <a:t>About 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success rates</a:t>
            </a:r>
            <a:endParaRPr lang="en-NZ" dirty="0"/>
          </a:p>
        </p:txBody>
      </p:sp>
      <p:sp>
        <p:nvSpPr>
          <p:cNvPr id="10" name="Oval 9"/>
          <p:cNvSpPr/>
          <p:nvPr/>
        </p:nvSpPr>
        <p:spPr>
          <a:xfrm>
            <a:off x="673768" y="2390070"/>
            <a:ext cx="1660358" cy="166035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36%</a:t>
            </a:r>
            <a:endParaRPr lang="en-NZ" sz="3600" b="1" dirty="0"/>
          </a:p>
        </p:txBody>
      </p:sp>
      <p:sp>
        <p:nvSpPr>
          <p:cNvPr id="11" name="Oval 10"/>
          <p:cNvSpPr/>
          <p:nvPr/>
        </p:nvSpPr>
        <p:spPr>
          <a:xfrm>
            <a:off x="3621363" y="2395360"/>
            <a:ext cx="1660358" cy="166035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64%</a:t>
            </a:r>
            <a:endParaRPr lang="en-NZ" sz="3600" b="1" dirty="0"/>
          </a:p>
        </p:txBody>
      </p:sp>
      <p:sp>
        <p:nvSpPr>
          <p:cNvPr id="12" name="Oval 11"/>
          <p:cNvSpPr/>
          <p:nvPr/>
        </p:nvSpPr>
        <p:spPr>
          <a:xfrm>
            <a:off x="6445060" y="2390070"/>
            <a:ext cx="1660358" cy="166035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51%</a:t>
            </a:r>
            <a:endParaRPr lang="en-NZ" sz="3600" b="1" dirty="0"/>
          </a:p>
        </p:txBody>
      </p:sp>
    </p:spTree>
    <p:extLst>
      <p:ext uri="{BB962C8B-B14F-4D97-AF65-F5344CB8AC3E}">
        <p14:creationId xmlns:p14="http://schemas.microsoft.com/office/powerpoint/2010/main" val="268494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Findings and recommendations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separate </a:t>
            </a:r>
            <a:r>
              <a:rPr lang="en-US" i="1" dirty="0">
                <a:latin typeface="+mn-lt"/>
              </a:rPr>
              <a:t>Products</a:t>
            </a:r>
            <a:r>
              <a:rPr lang="en-US" dirty="0">
                <a:latin typeface="+mn-lt"/>
              </a:rPr>
              <a:t> and </a:t>
            </a:r>
            <a:r>
              <a:rPr lang="en-US" i="1" dirty="0">
                <a:latin typeface="+mn-lt"/>
              </a:rPr>
              <a:t>Solutions</a:t>
            </a:r>
            <a:r>
              <a:rPr lang="en-US" dirty="0">
                <a:latin typeface="+mn-lt"/>
              </a:rPr>
              <a:t> sections were continually confused by all user groups.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+mn-lt"/>
              </a:rPr>
              <a:t>Combine these sections and revise their content.</a:t>
            </a:r>
            <a:br>
              <a:rPr lang="en-US" dirty="0">
                <a:latin typeface="+mn-lt"/>
              </a:rPr>
            </a:br>
            <a:endParaRPr lang="en-US" sz="1200" dirty="0">
              <a:latin typeface="+mn-lt"/>
            </a:endParaRPr>
          </a:p>
          <a:p>
            <a:r>
              <a:rPr lang="en-US" dirty="0">
                <a:latin typeface="+mn-lt"/>
              </a:rPr>
              <a:t>The </a:t>
            </a:r>
            <a:r>
              <a:rPr lang="en-US" i="1" dirty="0">
                <a:latin typeface="+mn-lt"/>
              </a:rPr>
              <a:t>FAQ</a:t>
            </a:r>
            <a:r>
              <a:rPr lang="en-US" dirty="0">
                <a:latin typeface="+mn-lt"/>
              </a:rPr>
              <a:t> page attracted heavy (and unwanted) traffic even for basic product information.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+mn-lt"/>
              </a:rPr>
              <a:t>Investigate the FAQ content to see if we can merge it into the main content areas of the site.</a:t>
            </a:r>
            <a:br>
              <a:rPr lang="en-US" dirty="0">
                <a:latin typeface="+mn-lt"/>
              </a:rPr>
            </a:br>
            <a:endParaRPr lang="en-US" sz="1200" dirty="0">
              <a:latin typeface="+mn-lt"/>
            </a:endParaRPr>
          </a:p>
          <a:p>
            <a:r>
              <a:rPr lang="en-US" dirty="0"/>
              <a:t>Etc.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/>
              <a:t>etc..</a:t>
            </a:r>
            <a:br>
              <a:rPr lang="en-US" dirty="0"/>
            </a:br>
            <a:endParaRPr lang="en-US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N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612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Susan will run a follow-up tree test combining a revision of Tree 1 with the best elements of Tree 2.</a:t>
            </a:r>
          </a:p>
          <a:p>
            <a:r>
              <a:rPr lang="en-US" dirty="0">
                <a:latin typeface="+mn-lt"/>
              </a:rPr>
              <a:t>Lloyd will investigate the FAQ content.</a:t>
            </a:r>
          </a:p>
          <a:p>
            <a:r>
              <a:rPr lang="en-US" dirty="0">
                <a:latin typeface="+mn-lt"/>
              </a:rPr>
              <a:t>Etc.</a:t>
            </a:r>
            <a:endParaRPr lang="en-N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943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Tree-test data and detailed results:</a:t>
            </a:r>
            <a:br>
              <a:rPr lang="en-US" dirty="0">
                <a:latin typeface="+mn-lt"/>
              </a:rPr>
            </a:br>
            <a:r>
              <a:rPr lang="en-US" u="sng" dirty="0">
                <a:solidFill>
                  <a:srgbClr val="33CC33"/>
                </a:solidFill>
                <a:latin typeface="+mn-lt"/>
              </a:rPr>
              <a:t>http://acme.com/studies/tree-test-2016-01-15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Summary of upcoming research:</a:t>
            </a:r>
            <a:br>
              <a:rPr lang="en-US" dirty="0">
                <a:latin typeface="+mn-lt"/>
              </a:rPr>
            </a:br>
            <a:r>
              <a:rPr lang="en-US" u="sng" dirty="0">
                <a:solidFill>
                  <a:srgbClr val="33CC33"/>
                </a:solidFill>
              </a:rPr>
              <a:t>http://acme.com/studies/upcoming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Questions, comments, suggestions?</a:t>
            </a:r>
          </a:p>
          <a:p>
            <a:pPr lvl="1"/>
            <a:r>
              <a:rPr lang="en-US" dirty="0">
                <a:latin typeface="+mn-lt"/>
              </a:rPr>
              <a:t>Contact John Smith at x12345</a:t>
            </a:r>
            <a:endParaRPr lang="en-N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0651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24032</TotalTime>
  <Words>304</Words>
  <Application>Microsoft Office PowerPoint</Application>
  <PresentationFormat>On-screen Show (4:3)</PresentationFormat>
  <Paragraphs>156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Arial Narrow</vt:lpstr>
      <vt:lpstr>Tahoma</vt:lpstr>
      <vt:lpstr>Wingdings</vt:lpstr>
      <vt:lpstr>Default Design</vt:lpstr>
      <vt:lpstr>Tree testing results</vt:lpstr>
      <vt:lpstr>What we tested</vt:lpstr>
      <vt:lpstr>How we tested the designs</vt:lpstr>
      <vt:lpstr>The site trees we tested</vt:lpstr>
      <vt:lpstr>What we wanted to find out</vt:lpstr>
      <vt:lpstr>Overall success rates</vt:lpstr>
      <vt:lpstr>Findings and recommendations</vt:lpstr>
      <vt:lpstr>Next steps</vt:lpstr>
      <vt:lpstr>More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wide, go deep</dc:title>
  <dc:creator/>
  <cp:lastModifiedBy>Dave O'Brien</cp:lastModifiedBy>
  <cp:revision>1822</cp:revision>
  <cp:lastPrinted>2011-02-21T19:27:08Z</cp:lastPrinted>
  <dcterms:created xsi:type="dcterms:W3CDTF">2011-01-23T19:42:30Z</dcterms:created>
  <dcterms:modified xsi:type="dcterms:W3CDTF">2016-04-25T01:02:26Z</dcterms:modified>
</cp:coreProperties>
</file>